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56" r:id="rId4"/>
    <p:sldId id="260" r:id="rId5"/>
    <p:sldId id="257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5A6548-137D-9C13-91BB-CE2848B87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9ABFB4-35A7-5FF8-E5AB-1F415CF227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2CE5FC-FD73-7C09-03F8-AB66E4A61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03F8EB-A93C-8BB5-426C-7D934644E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1754A4-8063-1306-0215-1699477A7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936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85802D-60E6-02EE-1B99-3DF0DC84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B581586-2BB8-D845-8C5A-F088F3B41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D4A0A67-1067-6E4D-E0A5-3485BF6EA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D3FC66B-9B23-172E-51D2-985DDBD5D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5892A4D-3421-DEDC-3229-01F313573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6999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97B6EB4-1FB1-4C34-F47B-2C06700A49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E60EFC4-F826-AAE5-716E-D83F9EE22B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C3693A-3B46-7676-7B30-9ACF5241D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C2AFF87-9C4B-BBC9-B9A4-D3DA197C0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9E38F1-312F-66FE-B0D0-D059D2EC4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8046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E407B4-48F1-7336-AA63-4A63E705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EA3BF6-C8FC-F261-4120-E3F3C61E3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F9DB34E-36B3-C3EF-B149-0E1B5CA8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12036E8-3CE2-1BDF-089D-CB3734E9F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28C577-B538-774C-7219-1DA0ACA93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27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79C434-601E-B01A-F5F9-B4E73C22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D409CAE-82CB-FEAF-B853-D23056F4E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4022A2F-6A5E-7B3E-0FCD-56AFF5588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B514564-7070-B4B5-BB0D-4A3FEB5EC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5721E9-0197-F32B-0696-C72B27703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408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A0EDB7-4CFF-F740-EC6E-6E1BB94A0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C55796-B5AC-1CAE-A7C8-1741AC9D0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DB2A120-8E87-4498-D7CF-11ACAC7BD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52D479E-FA22-C8EB-B25E-136CB7416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7EAF30B-5C6E-EC8F-3F97-271C7EB38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4AA2346-C7FD-B205-97E9-946BBB7A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3565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AEF91C-38F5-3DA7-58DD-94D3DFB0C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5D6FEEA-00A5-1E69-B589-1E927EC93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B6AED8D-38EE-0CFE-DFDB-F1BF2F4CAF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AB0B5D5-FD76-5E56-7D18-5E6387B383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98CECA1-3A57-3727-FF46-546226CA5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1D7BEA6-E3FF-7DF3-3720-4DC215C1B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0FB9665-527D-9ACB-1077-CAF19B4D4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CEBD361-1267-C2EB-56D8-D6CFBCA3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85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565E83-EA0D-AA16-80B5-6D2910CEE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3CA84F-7FDC-4C40-FBE1-F90EDCE0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2B5A9D-899B-D3ED-951E-16F1E6F1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D9543B9-0228-0284-77FF-205652B34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3290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E7BD4FC-A8CE-3CEB-44CC-F73935856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439084F-062C-0FD4-E4BE-F21EE3F59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9A5AA7-739B-0CE4-2251-65CC94451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8166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6DAE60-DD65-6B56-C4CB-E763CF0F2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E027E7-CDCF-CF72-A131-981712D36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2759FA9-F63E-3CF8-2BB7-6C431B83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E6712F7-AF6D-15AE-99C6-67606DA2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E80F3FB-7BB1-2826-0EA3-E82412428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0E374B-3E8A-D52A-CD1C-112A53AF1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3752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A6B292-BE82-C7A6-0E49-5B128824C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80E221A-35DF-E03B-AAE4-57D542172A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F235D53-F9D2-AEDF-20FC-4D9A90CD2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B7D073F-2B7E-C31D-4FC9-0EEBFB6B2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6EC9252-66D2-053A-8CF9-5E13CF3C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D51DFF7-5A89-8069-2282-0C3AA6AF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1438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BED7C41-0B6A-89AC-7896-C56D58ED4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FE117D1-12B8-5D2E-8617-B49B45B3F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2A3D8FA-E23A-AC4E-38CA-6877D771B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F921B0-E143-4283-96CE-BCCEAE7F09CA}" type="datetimeFigureOut">
              <a:rPr lang="zh-TW" altLang="en-US" smtClean="0"/>
              <a:t>2025/10/7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7EE342-F16A-E826-FFB6-82AB649674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9AAABCD-BAD2-65D3-9D51-46036254E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BFCA5B-664E-4F00-B99E-006EC6DBCF4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889B4F7-A32F-2A92-AE5D-7F6D44EE2E4D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334762" y="6642100"/>
            <a:ext cx="1579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zh-TW" alt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AGC Group Internal Use Only </a:t>
            </a:r>
          </a:p>
        </p:txBody>
      </p:sp>
    </p:spTree>
    <p:extLst>
      <p:ext uri="{BB962C8B-B14F-4D97-AF65-F5344CB8AC3E}">
        <p14:creationId xmlns:p14="http://schemas.microsoft.com/office/powerpoint/2010/main" val="4022931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方塊 16">
            <a:extLst>
              <a:ext uri="{FF2B5EF4-FFF2-40B4-BE49-F238E27FC236}">
                <a16:creationId xmlns:a16="http://schemas.microsoft.com/office/drawing/2014/main" id="{2FB94132-007B-CB81-B5C8-9628C1963EA1}"/>
              </a:ext>
            </a:extLst>
          </p:cNvPr>
          <p:cNvSpPr txBox="1"/>
          <p:nvPr/>
        </p:nvSpPr>
        <p:spPr>
          <a:xfrm>
            <a:off x="374063" y="191065"/>
            <a:ext cx="140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檢查軟體</a:t>
            </a: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238E01DF-DE76-2F48-C2FA-592A639DA8D9}"/>
              </a:ext>
            </a:extLst>
          </p:cNvPr>
          <p:cNvGrpSpPr/>
          <p:nvPr/>
        </p:nvGrpSpPr>
        <p:grpSpPr>
          <a:xfrm>
            <a:off x="1591213" y="367792"/>
            <a:ext cx="8535710" cy="5656635"/>
            <a:chOff x="1591213" y="367792"/>
            <a:chExt cx="8535710" cy="5656635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18475819-042B-19FD-C655-A139BBF44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1213" y="972910"/>
              <a:ext cx="8452225" cy="4564099"/>
            </a:xfrm>
            <a:prstGeom prst="rect">
              <a:avLst/>
            </a:prstGeom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E4DFC408-D4C9-4237-E9D1-643343C6C22A}"/>
                </a:ext>
              </a:extLst>
            </p:cNvPr>
            <p:cNvSpPr/>
            <p:nvPr/>
          </p:nvSpPr>
          <p:spPr>
            <a:xfrm>
              <a:off x="3137375" y="3541195"/>
              <a:ext cx="5475402" cy="199581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8F693DA6-348A-1D07-CC04-87053116777C}"/>
                </a:ext>
              </a:extLst>
            </p:cNvPr>
            <p:cNvSpPr txBox="1"/>
            <p:nvPr/>
          </p:nvSpPr>
          <p:spPr>
            <a:xfrm>
              <a:off x="4259636" y="5655095"/>
              <a:ext cx="32308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玻璃面檢查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799BD04-86F1-D3A8-782F-6273E6F4DDA3}"/>
                </a:ext>
              </a:extLst>
            </p:cNvPr>
            <p:cNvSpPr/>
            <p:nvPr/>
          </p:nvSpPr>
          <p:spPr>
            <a:xfrm>
              <a:off x="1778838" y="3541195"/>
              <a:ext cx="1358537" cy="199581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8EE4D16-518E-F169-534E-18D784F1DBDD}"/>
                </a:ext>
              </a:extLst>
            </p:cNvPr>
            <p:cNvSpPr/>
            <p:nvPr/>
          </p:nvSpPr>
          <p:spPr>
            <a:xfrm>
              <a:off x="8612777" y="3541233"/>
              <a:ext cx="1358537" cy="199581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C7E7D07D-15C1-1C7B-F682-5F5DFE6F5094}"/>
                </a:ext>
              </a:extLst>
            </p:cNvPr>
            <p:cNvSpPr txBox="1"/>
            <p:nvPr/>
          </p:nvSpPr>
          <p:spPr>
            <a:xfrm>
              <a:off x="1701033" y="5655095"/>
              <a:ext cx="15141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後端面檢查</a:t>
              </a: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7DBC13CB-B3F9-511F-34EC-2411A38AA409}"/>
                </a:ext>
              </a:extLst>
            </p:cNvPr>
            <p:cNvSpPr txBox="1"/>
            <p:nvPr/>
          </p:nvSpPr>
          <p:spPr>
            <a:xfrm>
              <a:off x="8612777" y="5655095"/>
              <a:ext cx="15141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前端面檢查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47195577-9A7A-9FAF-1187-4A89F194907B}"/>
                </a:ext>
              </a:extLst>
            </p:cNvPr>
            <p:cNvSpPr/>
            <p:nvPr/>
          </p:nvSpPr>
          <p:spPr>
            <a:xfrm>
              <a:off x="4957466" y="2095572"/>
              <a:ext cx="1358537" cy="73471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91A4CE8F-501F-6B48-69C6-DCD7A2A398AC}"/>
                </a:ext>
              </a:extLst>
            </p:cNvPr>
            <p:cNvSpPr txBox="1"/>
            <p:nvPr/>
          </p:nvSpPr>
          <p:spPr>
            <a:xfrm>
              <a:off x="4094173" y="367792"/>
              <a:ext cx="4300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PLC</a:t>
              </a:r>
              <a:r>
                <a:rPr lang="zh-TW" altLang="en-US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通訊</a:t>
              </a:r>
              <a:r>
                <a:rPr lang="en-US" altLang="zh-TW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,NG</a:t>
              </a:r>
              <a:r>
                <a:rPr lang="zh-TW" altLang="en-US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時</a:t>
              </a:r>
              <a:r>
                <a:rPr lang="en-US" altLang="zh-TW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Hopper</a:t>
              </a:r>
              <a:r>
                <a:rPr lang="zh-TW" altLang="en-US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玻璃自動捨棄</a:t>
              </a:r>
            </a:p>
          </p:txBody>
        </p:sp>
      </p:grp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3A48DC8E-9485-B847-73C9-83255CA9BFBA}"/>
              </a:ext>
            </a:extLst>
          </p:cNvPr>
          <p:cNvCxnSpPr>
            <a:stCxn id="11" idx="0"/>
          </p:cNvCxnSpPr>
          <p:nvPr/>
        </p:nvCxnSpPr>
        <p:spPr>
          <a:xfrm flipV="1">
            <a:off x="5636735" y="833573"/>
            <a:ext cx="607311" cy="12619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418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56C8FAC-BD28-3A7F-4C40-42EF0D076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374" y="702565"/>
            <a:ext cx="5060066" cy="2646306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C0351245-6C80-05B9-DAB1-253526EB5DD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2164" y="3657835"/>
            <a:ext cx="2120103" cy="2992473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CB5DB804-61C9-0BD1-A8A3-A2B72B8AC21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11818" y="3657834"/>
            <a:ext cx="2120104" cy="2992473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B5D4C184-2BA9-D9E0-75DF-5AC5DEA49C8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7374" y="3657836"/>
            <a:ext cx="2120103" cy="2992472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2FB94132-007B-CB81-B5C8-9628C1963EA1}"/>
              </a:ext>
            </a:extLst>
          </p:cNvPr>
          <p:cNvSpPr txBox="1"/>
          <p:nvPr/>
        </p:nvSpPr>
        <p:spPr>
          <a:xfrm>
            <a:off x="777374" y="152958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玻璃面檢查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44C9D632-43AA-4E2A-6C70-FB9285B28E2D}"/>
              </a:ext>
            </a:extLst>
          </p:cNvPr>
          <p:cNvSpPr txBox="1"/>
          <p:nvPr/>
        </p:nvSpPr>
        <p:spPr>
          <a:xfrm>
            <a:off x="6114265" y="702565"/>
            <a:ext cx="39124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架設白色背板</a:t>
            </a:r>
            <a:r>
              <a:rPr lang="en-US" altLang="zh-TW" dirty="0"/>
              <a:t>,</a:t>
            </a:r>
            <a:r>
              <a:rPr lang="zh-TW" altLang="en-US" dirty="0"/>
              <a:t>攝影機拍攝玻璃倒影</a:t>
            </a:r>
            <a:br>
              <a:rPr lang="en-US" altLang="zh-TW" dirty="0"/>
            </a:br>
            <a:r>
              <a:rPr lang="zh-TW" altLang="en-US" dirty="0"/>
              <a:t>玻璃破裂會有局部黑色影像</a:t>
            </a:r>
            <a:endParaRPr lang="en-US" altLang="zh-TW" dirty="0"/>
          </a:p>
          <a:p>
            <a:r>
              <a:rPr lang="zh-TW" altLang="en-US" dirty="0"/>
              <a:t>正常為全部白色影像</a:t>
            </a:r>
            <a:endParaRPr lang="en-US" altLang="zh-TW" dirty="0"/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94740604-14CA-543E-DF19-A8E26C8BDDCB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136"/>
          <a:stretch/>
        </p:blipFill>
        <p:spPr>
          <a:xfrm>
            <a:off x="7906608" y="3617681"/>
            <a:ext cx="2120103" cy="3072778"/>
          </a:xfrm>
          <a:prstGeom prst="rect">
            <a:avLst/>
          </a:prstGeom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2084B062-C68C-FA7F-E2D3-B539288EE83D}"/>
              </a:ext>
            </a:extLst>
          </p:cNvPr>
          <p:cNvCxnSpPr/>
          <p:nvPr/>
        </p:nvCxnSpPr>
        <p:spPr>
          <a:xfrm flipH="1">
            <a:off x="3448594" y="870857"/>
            <a:ext cx="2751909" cy="383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966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方塊 16">
            <a:extLst>
              <a:ext uri="{FF2B5EF4-FFF2-40B4-BE49-F238E27FC236}">
                <a16:creationId xmlns:a16="http://schemas.microsoft.com/office/drawing/2014/main" id="{2FB94132-007B-CB81-B5C8-9628C1963EA1}"/>
              </a:ext>
            </a:extLst>
          </p:cNvPr>
          <p:cNvSpPr txBox="1"/>
          <p:nvPr/>
        </p:nvSpPr>
        <p:spPr>
          <a:xfrm>
            <a:off x="702699" y="164693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玻璃前後端面檢查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44C9D632-43AA-4E2A-6C70-FB9285B28E2D}"/>
              </a:ext>
            </a:extLst>
          </p:cNvPr>
          <p:cNvSpPr txBox="1"/>
          <p:nvPr/>
        </p:nvSpPr>
        <p:spPr>
          <a:xfrm>
            <a:off x="4544023" y="765940"/>
            <a:ext cx="6255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利用白色背板反射與</a:t>
            </a:r>
            <a:r>
              <a:rPr lang="en-US" altLang="zh-TW" dirty="0"/>
              <a:t>ROLL</a:t>
            </a:r>
            <a:r>
              <a:rPr lang="zh-TW" altLang="en-US" dirty="0"/>
              <a:t> 間黑暗對比</a:t>
            </a:r>
            <a:r>
              <a:rPr lang="en-US" altLang="zh-TW" dirty="0"/>
              <a:t>,</a:t>
            </a:r>
            <a:r>
              <a:rPr lang="zh-TW" altLang="en-US" dirty="0"/>
              <a:t>來偵測玻璃端面直線</a:t>
            </a:r>
            <a:r>
              <a:rPr lang="en-US" altLang="zh-TW" dirty="0"/>
              <a:t>!</a:t>
            </a:r>
          </a:p>
          <a:p>
            <a:r>
              <a:rPr lang="zh-TW" altLang="en-US" dirty="0"/>
              <a:t>利用直線性來偵測是否有缺角或凸角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8D870DBF-E977-D95E-94D5-0E4AB9D8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374" y="3740831"/>
            <a:ext cx="1993495" cy="2886105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2D2E58FD-2AB9-83DD-2C71-F1AB8C4A7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620" y="3740831"/>
            <a:ext cx="1993496" cy="2871229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E15A8BAB-F6F8-DD1D-EB26-3FB1154DE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7533" y="3707677"/>
            <a:ext cx="1993496" cy="2904382"/>
          </a:xfrm>
          <a:prstGeom prst="rect">
            <a:avLst/>
          </a:prstGeom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C1D2985A-ED75-3374-F0F0-C1B479F49B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2286" y="3725954"/>
            <a:ext cx="2008372" cy="2886105"/>
          </a:xfrm>
          <a:prstGeom prst="rect">
            <a:avLst/>
          </a:prstGeom>
        </p:spPr>
      </p:pic>
      <p:sp>
        <p:nvSpPr>
          <p:cNvPr id="30" name="文字方塊 29">
            <a:extLst>
              <a:ext uri="{FF2B5EF4-FFF2-40B4-BE49-F238E27FC236}">
                <a16:creationId xmlns:a16="http://schemas.microsoft.com/office/drawing/2014/main" id="{2B56D5CC-5C3D-C895-BB84-0B1CC340853E}"/>
              </a:ext>
            </a:extLst>
          </p:cNvPr>
          <p:cNvSpPr txBox="1"/>
          <p:nvPr/>
        </p:nvSpPr>
        <p:spPr>
          <a:xfrm>
            <a:off x="1067960" y="3353222"/>
            <a:ext cx="170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後端面檢查</a:t>
            </a:r>
            <a:r>
              <a:rPr lang="en-US" altLang="zh-TW" dirty="0"/>
              <a:t>NG</a:t>
            </a:r>
            <a:endParaRPr lang="zh-TW" altLang="en-US" dirty="0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DCBD69DE-8584-3860-8C1C-FBD0BEE8F072}"/>
              </a:ext>
            </a:extLst>
          </p:cNvPr>
          <p:cNvSpPr txBox="1"/>
          <p:nvPr/>
        </p:nvSpPr>
        <p:spPr>
          <a:xfrm>
            <a:off x="3554830" y="3345551"/>
            <a:ext cx="199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前端面檢查</a:t>
            </a:r>
            <a:r>
              <a:rPr lang="en-US" altLang="zh-TW" dirty="0"/>
              <a:t>NG</a:t>
            </a:r>
            <a:endParaRPr lang="zh-TW" altLang="en-US" dirty="0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989D0D35-08ED-1369-4A73-224F3C9F9961}"/>
              </a:ext>
            </a:extLst>
          </p:cNvPr>
          <p:cNvSpPr txBox="1"/>
          <p:nvPr/>
        </p:nvSpPr>
        <p:spPr>
          <a:xfrm>
            <a:off x="6551758" y="3307919"/>
            <a:ext cx="170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後端面檢查</a:t>
            </a:r>
            <a:r>
              <a:rPr lang="en-US" altLang="zh-TW" dirty="0"/>
              <a:t>NG</a:t>
            </a:r>
            <a:endParaRPr lang="zh-TW" altLang="en-US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3AFDEDAE-74FE-924D-4A13-9D287F7CB519}"/>
              </a:ext>
            </a:extLst>
          </p:cNvPr>
          <p:cNvSpPr txBox="1"/>
          <p:nvPr/>
        </p:nvSpPr>
        <p:spPr>
          <a:xfrm>
            <a:off x="9038628" y="3300248"/>
            <a:ext cx="1993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前端面檢查</a:t>
            </a:r>
            <a:r>
              <a:rPr lang="en-US" altLang="zh-TW" dirty="0"/>
              <a:t>OK</a:t>
            </a:r>
            <a:endParaRPr lang="zh-TW" altLang="en-US" dirty="0"/>
          </a:p>
        </p:txBody>
      </p:sp>
      <p:pic>
        <p:nvPicPr>
          <p:cNvPr id="35" name="圖片 34">
            <a:extLst>
              <a:ext uri="{FF2B5EF4-FFF2-40B4-BE49-F238E27FC236}">
                <a16:creationId xmlns:a16="http://schemas.microsoft.com/office/drawing/2014/main" id="{0313FC1A-56F7-64B9-8BC2-B5FEE3C786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810" y="609185"/>
            <a:ext cx="3110879" cy="2585412"/>
          </a:xfrm>
          <a:prstGeom prst="rect">
            <a:avLst/>
          </a:prstGeom>
        </p:spPr>
      </p:pic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D500EAD3-FC33-71EE-CB41-05E644AEC376}"/>
              </a:ext>
            </a:extLst>
          </p:cNvPr>
          <p:cNvCxnSpPr>
            <a:cxnSpLocks/>
          </p:cNvCxnSpPr>
          <p:nvPr/>
        </p:nvCxnSpPr>
        <p:spPr>
          <a:xfrm>
            <a:off x="2389249" y="1814806"/>
            <a:ext cx="10345" cy="1172234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994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方塊 16">
            <a:extLst>
              <a:ext uri="{FF2B5EF4-FFF2-40B4-BE49-F238E27FC236}">
                <a16:creationId xmlns:a16="http://schemas.microsoft.com/office/drawing/2014/main" id="{2FB94132-007B-CB81-B5C8-9628C1963EA1}"/>
              </a:ext>
            </a:extLst>
          </p:cNvPr>
          <p:cNvSpPr txBox="1"/>
          <p:nvPr/>
        </p:nvSpPr>
        <p:spPr>
          <a:xfrm>
            <a:off x="285408" y="106191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玻璃後端面檢查問題點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44C9D632-43AA-4E2A-6C70-FB9285B28E2D}"/>
              </a:ext>
            </a:extLst>
          </p:cNvPr>
          <p:cNvSpPr txBox="1"/>
          <p:nvPr/>
        </p:nvSpPr>
        <p:spPr>
          <a:xfrm>
            <a:off x="285408" y="614575"/>
            <a:ext cx="8308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因為</a:t>
            </a:r>
            <a:r>
              <a:rPr lang="en-US" altLang="zh-TW" dirty="0"/>
              <a:t>CV</a:t>
            </a:r>
            <a:r>
              <a:rPr lang="zh-TW" altLang="en-US" dirty="0"/>
              <a:t> 有速度差</a:t>
            </a:r>
            <a:r>
              <a:rPr lang="en-US" altLang="zh-TW" dirty="0"/>
              <a:t>,</a:t>
            </a:r>
            <a:r>
              <a:rPr lang="zh-TW" altLang="en-US" dirty="0"/>
              <a:t>攝影機拍攝時間固定下</a:t>
            </a:r>
            <a:r>
              <a:rPr lang="en-US" altLang="zh-TW" dirty="0"/>
              <a:t>,</a:t>
            </a:r>
            <a:r>
              <a:rPr lang="zh-TW" altLang="en-US" dirty="0"/>
              <a:t>後端面會有線條偵測</a:t>
            </a:r>
            <a:r>
              <a:rPr lang="en-US" altLang="zh-TW" dirty="0"/>
              <a:t>NG!</a:t>
            </a:r>
            <a:r>
              <a:rPr lang="zh-TW" altLang="en-US" dirty="0"/>
              <a:t>無法判讀現象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E231286-0BBE-658C-4EA5-36A0A46A9EC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408" y="1161641"/>
            <a:ext cx="2580906" cy="250249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A6CD039-6139-0F30-81ED-E20148B046D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66922" y="1168038"/>
            <a:ext cx="2626947" cy="252679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869E0DCF-AD20-99E7-7F87-01D6F25A264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03999" y="1168038"/>
            <a:ext cx="2545444" cy="248969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FB86BD33-F209-7CAC-752C-A03EEC3D0BE8}"/>
              </a:ext>
            </a:extLst>
          </p:cNvPr>
          <p:cNvSpPr/>
          <p:nvPr/>
        </p:nvSpPr>
        <p:spPr>
          <a:xfrm>
            <a:off x="1545715" y="2185851"/>
            <a:ext cx="282241" cy="150897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EECBABB-C088-4F80-DD1D-F43348801174}"/>
              </a:ext>
            </a:extLst>
          </p:cNvPr>
          <p:cNvSpPr/>
          <p:nvPr/>
        </p:nvSpPr>
        <p:spPr>
          <a:xfrm>
            <a:off x="4408638" y="2223111"/>
            <a:ext cx="282241" cy="15089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BDD6519-5FBB-1395-F209-9DE3F738068D}"/>
              </a:ext>
            </a:extLst>
          </p:cNvPr>
          <p:cNvSpPr/>
          <p:nvPr/>
        </p:nvSpPr>
        <p:spPr>
          <a:xfrm>
            <a:off x="7253310" y="2223111"/>
            <a:ext cx="282241" cy="15089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A7C5AF5-BFA8-ABBF-0197-446119715FB2}"/>
              </a:ext>
            </a:extLst>
          </p:cNvPr>
          <p:cNvSpPr txBox="1"/>
          <p:nvPr/>
        </p:nvSpPr>
        <p:spPr>
          <a:xfrm>
            <a:off x="594163" y="1304414"/>
            <a:ext cx="2390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端面線條偵測</a:t>
            </a:r>
            <a:r>
              <a:rPr lang="en-US" altLang="zh-TW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OK</a:t>
            </a:r>
            <a:endParaRPr lang="zh-TW" altLang="en-US" b="1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7540690-4A3E-E4D8-1325-8A3797B07D9E}"/>
              </a:ext>
            </a:extLst>
          </p:cNvPr>
          <p:cNvSpPr txBox="1"/>
          <p:nvPr/>
        </p:nvSpPr>
        <p:spPr>
          <a:xfrm>
            <a:off x="3354261" y="1304414"/>
            <a:ext cx="2390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端面線條偵測</a:t>
            </a:r>
            <a:r>
              <a:rPr lang="en-US" altLang="zh-TW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NG</a:t>
            </a:r>
            <a:endParaRPr lang="zh-TW" altLang="en-US" b="1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EA62B11-60A7-158F-026E-15A326D07F1A}"/>
              </a:ext>
            </a:extLst>
          </p:cNvPr>
          <p:cNvSpPr txBox="1"/>
          <p:nvPr/>
        </p:nvSpPr>
        <p:spPr>
          <a:xfrm>
            <a:off x="6340054" y="1304414"/>
            <a:ext cx="2390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端面線條偵測</a:t>
            </a:r>
            <a:r>
              <a:rPr lang="en-US" altLang="zh-TW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NG</a:t>
            </a:r>
            <a:endParaRPr lang="zh-TW" altLang="en-US" b="1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23881493-6F83-36D9-AC16-EF9528F72132}"/>
              </a:ext>
            </a:extLst>
          </p:cNvPr>
          <p:cNvSpPr txBox="1"/>
          <p:nvPr/>
        </p:nvSpPr>
        <p:spPr>
          <a:xfrm>
            <a:off x="285408" y="4092057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對應</a:t>
            </a: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04C81C80-EA3A-FED5-F33D-B16707CFFA32}"/>
              </a:ext>
            </a:extLst>
          </p:cNvPr>
          <p:cNvSpPr txBox="1"/>
          <p:nvPr/>
        </p:nvSpPr>
        <p:spPr>
          <a:xfrm>
            <a:off x="285408" y="4470559"/>
            <a:ext cx="5993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後端面區域</a:t>
            </a:r>
            <a:r>
              <a:rPr lang="en-US" altLang="zh-TW" dirty="0"/>
              <a:t>,</a:t>
            </a:r>
            <a:r>
              <a:rPr lang="zh-TW" altLang="en-US" dirty="0"/>
              <a:t>以</a:t>
            </a:r>
            <a:r>
              <a:rPr lang="en-US" altLang="zh-TW" dirty="0"/>
              <a:t>1/60(</a:t>
            </a:r>
            <a:r>
              <a:rPr lang="zh-TW" altLang="en-US" dirty="0"/>
              <a:t>秒</a:t>
            </a:r>
            <a:r>
              <a:rPr lang="en-US" altLang="zh-TW" dirty="0"/>
              <a:t>/</a:t>
            </a:r>
            <a:r>
              <a:rPr lang="zh-TW" altLang="en-US" dirty="0"/>
              <a:t>張</a:t>
            </a:r>
            <a:r>
              <a:rPr lang="en-US" altLang="zh-TW" dirty="0"/>
              <a:t>)</a:t>
            </a:r>
            <a:r>
              <a:rPr lang="zh-TW" altLang="en-US" dirty="0"/>
              <a:t>速度持續拍攝</a:t>
            </a:r>
            <a:r>
              <a:rPr lang="en-US" altLang="zh-TW" dirty="0"/>
              <a:t>,</a:t>
            </a:r>
            <a:r>
              <a:rPr lang="zh-TW" altLang="en-US" dirty="0"/>
              <a:t>直到偵測到線條</a:t>
            </a:r>
          </a:p>
        </p:txBody>
      </p:sp>
      <p:pic>
        <p:nvPicPr>
          <p:cNvPr id="47" name="圖片 46">
            <a:extLst>
              <a:ext uri="{FF2B5EF4-FFF2-40B4-BE49-F238E27FC236}">
                <a16:creationId xmlns:a16="http://schemas.microsoft.com/office/drawing/2014/main" id="{FF0F07D7-F874-6890-AF18-EF9808E1E4C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4745" y="5213453"/>
            <a:ext cx="1412827" cy="1369901"/>
          </a:xfrm>
          <a:prstGeom prst="rect">
            <a:avLst/>
          </a:prstGeom>
        </p:spPr>
      </p:pic>
      <p:pic>
        <p:nvPicPr>
          <p:cNvPr id="48" name="圖片 47">
            <a:extLst>
              <a:ext uri="{FF2B5EF4-FFF2-40B4-BE49-F238E27FC236}">
                <a16:creationId xmlns:a16="http://schemas.microsoft.com/office/drawing/2014/main" id="{1FC4CEA9-545F-A943-F650-2556A8353DD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630" t="2548" r="17710" b="4334"/>
          <a:stretch/>
        </p:blipFill>
        <p:spPr>
          <a:xfrm>
            <a:off x="980421" y="5207461"/>
            <a:ext cx="1412827" cy="1381884"/>
          </a:xfrm>
          <a:prstGeom prst="rect">
            <a:avLst/>
          </a:prstGeom>
        </p:spPr>
      </p:pic>
      <p:pic>
        <p:nvPicPr>
          <p:cNvPr id="49" name="圖片 48">
            <a:extLst>
              <a:ext uri="{FF2B5EF4-FFF2-40B4-BE49-F238E27FC236}">
                <a16:creationId xmlns:a16="http://schemas.microsoft.com/office/drawing/2014/main" id="{F914AA98-3D3C-2659-6058-C1D765972C5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1713" t="2348" r="18105" b="4569"/>
          <a:stretch/>
        </p:blipFill>
        <p:spPr>
          <a:xfrm>
            <a:off x="1543682" y="5207461"/>
            <a:ext cx="1436659" cy="1381884"/>
          </a:xfrm>
          <a:prstGeom prst="rect">
            <a:avLst/>
          </a:prstGeom>
        </p:spPr>
      </p:pic>
      <p:pic>
        <p:nvPicPr>
          <p:cNvPr id="51" name="圖片 50">
            <a:extLst>
              <a:ext uri="{FF2B5EF4-FFF2-40B4-BE49-F238E27FC236}">
                <a16:creationId xmlns:a16="http://schemas.microsoft.com/office/drawing/2014/main" id="{B464B97A-E4CF-FD3C-FFD2-AB4FE8A6CC5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26728" y="5221851"/>
            <a:ext cx="1412826" cy="1369900"/>
          </a:xfrm>
          <a:prstGeom prst="rect">
            <a:avLst/>
          </a:prstGeom>
        </p:spPr>
      </p:pic>
      <p:pic>
        <p:nvPicPr>
          <p:cNvPr id="52" name="圖片 51">
            <a:extLst>
              <a:ext uri="{FF2B5EF4-FFF2-40B4-BE49-F238E27FC236}">
                <a16:creationId xmlns:a16="http://schemas.microsoft.com/office/drawing/2014/main" id="{57273F55-BBEB-81A0-F31C-CECA01AAF85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4346" t="1787" r="7476"/>
          <a:stretch/>
        </p:blipFill>
        <p:spPr>
          <a:xfrm>
            <a:off x="2722789" y="5206618"/>
            <a:ext cx="1412826" cy="1369900"/>
          </a:xfrm>
          <a:prstGeom prst="rect">
            <a:avLst/>
          </a:prstGeom>
        </p:spPr>
      </p:pic>
      <p:pic>
        <p:nvPicPr>
          <p:cNvPr id="54" name="圖片 53">
            <a:extLst>
              <a:ext uri="{FF2B5EF4-FFF2-40B4-BE49-F238E27FC236}">
                <a16:creationId xmlns:a16="http://schemas.microsoft.com/office/drawing/2014/main" id="{CA5C8F4F-2631-DA1E-1524-20646852C7B8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1803" y="5200626"/>
            <a:ext cx="1412827" cy="1381884"/>
          </a:xfrm>
          <a:prstGeom prst="rect">
            <a:avLst/>
          </a:prstGeom>
        </p:spPr>
      </p:pic>
      <p:pic>
        <p:nvPicPr>
          <p:cNvPr id="55" name="圖片 54">
            <a:extLst>
              <a:ext uri="{FF2B5EF4-FFF2-40B4-BE49-F238E27FC236}">
                <a16:creationId xmlns:a16="http://schemas.microsoft.com/office/drawing/2014/main" id="{E4A04EF8-60DB-F188-F12D-B3EECA59C36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1713" t="2348" r="18105" b="4569"/>
          <a:stretch/>
        </p:blipFill>
        <p:spPr>
          <a:xfrm>
            <a:off x="3914600" y="5200596"/>
            <a:ext cx="1436659" cy="1381884"/>
          </a:xfrm>
          <a:prstGeom prst="rect">
            <a:avLst/>
          </a:prstGeom>
        </p:spPr>
      </p:pic>
      <p:pic>
        <p:nvPicPr>
          <p:cNvPr id="56" name="圖片 55">
            <a:extLst>
              <a:ext uri="{FF2B5EF4-FFF2-40B4-BE49-F238E27FC236}">
                <a16:creationId xmlns:a16="http://schemas.microsoft.com/office/drawing/2014/main" id="{AB2BE654-7648-FCA6-B31B-A13A5BA39E29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13436" y="5187891"/>
            <a:ext cx="1436659" cy="1381884"/>
          </a:xfrm>
          <a:prstGeom prst="rect">
            <a:avLst/>
          </a:prstGeom>
        </p:spPr>
      </p:pic>
      <p:pic>
        <p:nvPicPr>
          <p:cNvPr id="57" name="圖片 56">
            <a:extLst>
              <a:ext uri="{FF2B5EF4-FFF2-40B4-BE49-F238E27FC236}">
                <a16:creationId xmlns:a16="http://schemas.microsoft.com/office/drawing/2014/main" id="{2688C38F-847C-439C-43E7-230A0C3A1E6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4346" t="1787" r="7476"/>
          <a:stretch/>
        </p:blipFill>
        <p:spPr>
          <a:xfrm>
            <a:off x="5060906" y="5184498"/>
            <a:ext cx="1412826" cy="1369900"/>
          </a:xfrm>
          <a:prstGeom prst="rect">
            <a:avLst/>
          </a:prstGeom>
        </p:spPr>
      </p:pic>
      <p:pic>
        <p:nvPicPr>
          <p:cNvPr id="58" name="圖片 57">
            <a:extLst>
              <a:ext uri="{FF2B5EF4-FFF2-40B4-BE49-F238E27FC236}">
                <a16:creationId xmlns:a16="http://schemas.microsoft.com/office/drawing/2014/main" id="{C2F5747D-05E5-E3D0-4322-49479A328DA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41177" y="5184498"/>
            <a:ext cx="1412826" cy="1369900"/>
          </a:xfrm>
          <a:prstGeom prst="rect">
            <a:avLst/>
          </a:prstGeom>
        </p:spPr>
      </p:pic>
      <p:pic>
        <p:nvPicPr>
          <p:cNvPr id="60" name="圖片 59">
            <a:extLst>
              <a:ext uri="{FF2B5EF4-FFF2-40B4-BE49-F238E27FC236}">
                <a16:creationId xmlns:a16="http://schemas.microsoft.com/office/drawing/2014/main" id="{7C06F82B-96C3-4D14-2233-84C08ACA6CC8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52839" y="4223377"/>
            <a:ext cx="4369906" cy="2342522"/>
          </a:xfrm>
          <a:prstGeom prst="rect">
            <a:avLst/>
          </a:prstGeom>
        </p:spPr>
      </p:pic>
      <p:cxnSp>
        <p:nvCxnSpPr>
          <p:cNvPr id="61" name="直線單箭頭接點 60">
            <a:extLst>
              <a:ext uri="{FF2B5EF4-FFF2-40B4-BE49-F238E27FC236}">
                <a16:creationId xmlns:a16="http://schemas.microsoft.com/office/drawing/2014/main" id="{92EDADF6-D216-1AEE-060E-B1C65E9AAF8B}"/>
              </a:ext>
            </a:extLst>
          </p:cNvPr>
          <p:cNvCxnSpPr>
            <a:cxnSpLocks/>
          </p:cNvCxnSpPr>
          <p:nvPr/>
        </p:nvCxnSpPr>
        <p:spPr>
          <a:xfrm flipH="1">
            <a:off x="6657682" y="6024239"/>
            <a:ext cx="1321532" cy="2191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直線接點 65">
            <a:extLst>
              <a:ext uri="{FF2B5EF4-FFF2-40B4-BE49-F238E27FC236}">
                <a16:creationId xmlns:a16="http://schemas.microsoft.com/office/drawing/2014/main" id="{EB1D7E01-532F-3F98-6441-525D902095EC}"/>
              </a:ext>
            </a:extLst>
          </p:cNvPr>
          <p:cNvCxnSpPr>
            <a:cxnSpLocks/>
          </p:cNvCxnSpPr>
          <p:nvPr/>
        </p:nvCxnSpPr>
        <p:spPr>
          <a:xfrm>
            <a:off x="6387485" y="5741225"/>
            <a:ext cx="21773" cy="785213"/>
          </a:xfrm>
          <a:prstGeom prst="line">
            <a:avLst/>
          </a:prstGeom>
          <a:ln w="28575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3115D498-887B-FF3F-87FF-32B18E1C4D5E}"/>
              </a:ext>
            </a:extLst>
          </p:cNvPr>
          <p:cNvSpPr txBox="1"/>
          <p:nvPr/>
        </p:nvSpPr>
        <p:spPr>
          <a:xfrm>
            <a:off x="381109" y="4967079"/>
            <a:ext cx="714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1/60</a:t>
            </a:r>
            <a:r>
              <a:rPr lang="zh-TW" altLang="en-US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秒</a:t>
            </a:r>
          </a:p>
        </p:txBody>
      </p: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27B897B6-4A4C-2C6A-E1C9-B1A328B1D6E9}"/>
              </a:ext>
            </a:extLst>
          </p:cNvPr>
          <p:cNvSpPr txBox="1"/>
          <p:nvPr/>
        </p:nvSpPr>
        <p:spPr>
          <a:xfrm>
            <a:off x="962244" y="4969218"/>
            <a:ext cx="714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1/60</a:t>
            </a:r>
            <a:r>
              <a:rPr lang="zh-TW" altLang="en-US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秒</a:t>
            </a: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58935908-FBB8-1253-CC7B-408DE5F184B3}"/>
              </a:ext>
            </a:extLst>
          </p:cNvPr>
          <p:cNvSpPr txBox="1"/>
          <p:nvPr/>
        </p:nvSpPr>
        <p:spPr>
          <a:xfrm>
            <a:off x="1520172" y="4983204"/>
            <a:ext cx="714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1/60</a:t>
            </a:r>
            <a:r>
              <a:rPr lang="zh-TW" altLang="en-US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秒</a:t>
            </a:r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60D90287-7565-B408-E91E-3C3FB693AA8F}"/>
              </a:ext>
            </a:extLst>
          </p:cNvPr>
          <p:cNvSpPr txBox="1"/>
          <p:nvPr/>
        </p:nvSpPr>
        <p:spPr>
          <a:xfrm>
            <a:off x="2712941" y="4977212"/>
            <a:ext cx="714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1/60</a:t>
            </a:r>
            <a:r>
              <a:rPr lang="zh-TW" altLang="en-US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秒</a:t>
            </a: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63F43447-C5F1-BB08-7108-829E0ADC3C05}"/>
              </a:ext>
            </a:extLst>
          </p:cNvPr>
          <p:cNvSpPr txBox="1"/>
          <p:nvPr/>
        </p:nvSpPr>
        <p:spPr>
          <a:xfrm>
            <a:off x="2119034" y="4977212"/>
            <a:ext cx="714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1/60</a:t>
            </a:r>
            <a:r>
              <a:rPr lang="zh-TW" altLang="en-US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秒</a:t>
            </a:r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194A4362-C3D1-96FD-006A-73806822C58F}"/>
              </a:ext>
            </a:extLst>
          </p:cNvPr>
          <p:cNvSpPr txBox="1"/>
          <p:nvPr/>
        </p:nvSpPr>
        <p:spPr>
          <a:xfrm>
            <a:off x="3323982" y="4968150"/>
            <a:ext cx="714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1/60</a:t>
            </a:r>
            <a:r>
              <a:rPr lang="zh-TW" altLang="en-US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秒</a:t>
            </a:r>
          </a:p>
        </p:txBody>
      </p:sp>
      <p:sp>
        <p:nvSpPr>
          <p:cNvPr id="75" name="文字方塊 74">
            <a:extLst>
              <a:ext uri="{FF2B5EF4-FFF2-40B4-BE49-F238E27FC236}">
                <a16:creationId xmlns:a16="http://schemas.microsoft.com/office/drawing/2014/main" id="{8676E7F4-3768-EFC8-DA71-91572AF8BB06}"/>
              </a:ext>
            </a:extLst>
          </p:cNvPr>
          <p:cNvSpPr txBox="1"/>
          <p:nvPr/>
        </p:nvSpPr>
        <p:spPr>
          <a:xfrm>
            <a:off x="3935023" y="4957892"/>
            <a:ext cx="714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1/60</a:t>
            </a:r>
            <a:r>
              <a:rPr lang="zh-TW" altLang="en-US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秒</a:t>
            </a:r>
          </a:p>
        </p:txBody>
      </p:sp>
      <p:sp>
        <p:nvSpPr>
          <p:cNvPr id="76" name="文字方塊 75">
            <a:extLst>
              <a:ext uri="{FF2B5EF4-FFF2-40B4-BE49-F238E27FC236}">
                <a16:creationId xmlns:a16="http://schemas.microsoft.com/office/drawing/2014/main" id="{CD6CC2D7-8DF6-0AF9-A426-AF2D14C92E5E}"/>
              </a:ext>
            </a:extLst>
          </p:cNvPr>
          <p:cNvSpPr txBox="1"/>
          <p:nvPr/>
        </p:nvSpPr>
        <p:spPr>
          <a:xfrm>
            <a:off x="4489681" y="4966471"/>
            <a:ext cx="714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1/60</a:t>
            </a:r>
            <a:r>
              <a:rPr lang="zh-TW" altLang="en-US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秒</a:t>
            </a:r>
          </a:p>
        </p:txBody>
      </p:sp>
      <p:sp>
        <p:nvSpPr>
          <p:cNvPr id="77" name="文字方塊 76">
            <a:extLst>
              <a:ext uri="{FF2B5EF4-FFF2-40B4-BE49-F238E27FC236}">
                <a16:creationId xmlns:a16="http://schemas.microsoft.com/office/drawing/2014/main" id="{DB518E45-B7A3-A589-EF18-1F5C009FE6FB}"/>
              </a:ext>
            </a:extLst>
          </p:cNvPr>
          <p:cNvSpPr txBox="1"/>
          <p:nvPr/>
        </p:nvSpPr>
        <p:spPr>
          <a:xfrm>
            <a:off x="5056092" y="4952702"/>
            <a:ext cx="714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1/60</a:t>
            </a:r>
            <a:r>
              <a:rPr lang="zh-TW" altLang="en-US" sz="1050" dirty="0">
                <a:latin typeface="Meiryo UI" panose="020B0604030504040204" pitchFamily="34" charset="-128"/>
                <a:ea typeface="Meiryo UI" panose="020B0604030504040204" pitchFamily="34" charset="-128"/>
              </a:rPr>
              <a:t>秒</a:t>
            </a:r>
          </a:p>
        </p:txBody>
      </p:sp>
    </p:spTree>
    <p:extLst>
      <p:ext uri="{BB962C8B-B14F-4D97-AF65-F5344CB8AC3E}">
        <p14:creationId xmlns:p14="http://schemas.microsoft.com/office/powerpoint/2010/main" val="1940763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27CCF894-0C57-D6FC-C934-E7D45D684F9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985" y="1077258"/>
            <a:ext cx="9965456" cy="539321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F9476A73-E763-419B-F980-EEFD4E55CF39}"/>
              </a:ext>
            </a:extLst>
          </p:cNvPr>
          <p:cNvSpPr txBox="1"/>
          <p:nvPr/>
        </p:nvSpPr>
        <p:spPr>
          <a:xfrm>
            <a:off x="643985" y="157536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各項閥值及參數設定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F31ECC9-851F-0470-3DBE-374CF8A9E994}"/>
              </a:ext>
            </a:extLst>
          </p:cNvPr>
          <p:cNvSpPr txBox="1"/>
          <p:nvPr/>
        </p:nvSpPr>
        <p:spPr>
          <a:xfrm>
            <a:off x="643985" y="617397"/>
            <a:ext cx="323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可對應各板厚及速度</a:t>
            </a:r>
          </a:p>
        </p:txBody>
      </p:sp>
    </p:spTree>
    <p:extLst>
      <p:ext uri="{BB962C8B-B14F-4D97-AF65-F5344CB8AC3E}">
        <p14:creationId xmlns:p14="http://schemas.microsoft.com/office/powerpoint/2010/main" val="333231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200</Words>
  <Application>Microsoft Office PowerPoint</Application>
  <PresentationFormat>寬螢幕</PresentationFormat>
  <Paragraphs>33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Meiryo UI</vt:lpstr>
      <vt:lpstr>Aptos</vt:lpstr>
      <vt:lpstr>Aptos Display</vt:lpstr>
      <vt:lpstr>Arial</vt:lpstr>
      <vt:lpstr>Calibri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鄭 東洋(cheng tungyang)/ADT/雲林・製１・生產推進</dc:creator>
  <cp:lastModifiedBy>陳 俊碩(chen chunshuo)/ADT/雲林・製１・生產推進</cp:lastModifiedBy>
  <cp:revision>3</cp:revision>
  <dcterms:created xsi:type="dcterms:W3CDTF">2025-10-01T01:09:39Z</dcterms:created>
  <dcterms:modified xsi:type="dcterms:W3CDTF">2025-10-07T03:18:32Z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cc66615-6eec-41b4-b3fe-3a9a5bc67cec_Enabled">
    <vt:lpwstr>true</vt:lpwstr>
  </property>
  <property fmtid="{D5CDD505-2E9C-101B-9397-08002B2CF9AE}" pid="3" name="MSIP_Label_5cc66615-6eec-41b4-b3fe-3a9a5bc67cec_SetDate">
    <vt:lpwstr>2025-10-01T02:37:06Z</vt:lpwstr>
  </property>
  <property fmtid="{D5CDD505-2E9C-101B-9397-08002B2CF9AE}" pid="4" name="MSIP_Label_5cc66615-6eec-41b4-b3fe-3a9a5bc67cec_Method">
    <vt:lpwstr>Privileged</vt:lpwstr>
  </property>
  <property fmtid="{D5CDD505-2E9C-101B-9397-08002B2CF9AE}" pid="5" name="MSIP_Label_5cc66615-6eec-41b4-b3fe-3a9a5bc67cec_Name">
    <vt:lpwstr>GCEP2 - Internal Use Only</vt:lpwstr>
  </property>
  <property fmtid="{D5CDD505-2E9C-101B-9397-08002B2CF9AE}" pid="6" name="MSIP_Label_5cc66615-6eec-41b4-b3fe-3a9a5bc67cec_SiteId">
    <vt:lpwstr>90c56ca2-d892-45ce-810d-6cf368facdb3</vt:lpwstr>
  </property>
  <property fmtid="{D5CDD505-2E9C-101B-9397-08002B2CF9AE}" pid="7" name="MSIP_Label_5cc66615-6eec-41b4-b3fe-3a9a5bc67cec_ActionId">
    <vt:lpwstr>d2f917d3-c728-40a7-ba50-0bfc35c63901</vt:lpwstr>
  </property>
  <property fmtid="{D5CDD505-2E9C-101B-9397-08002B2CF9AE}" pid="8" name="MSIP_Label_5cc66615-6eec-41b4-b3fe-3a9a5bc67cec_ContentBits">
    <vt:lpwstr>3</vt:lpwstr>
  </property>
  <property fmtid="{D5CDD505-2E9C-101B-9397-08002B2CF9AE}" pid="9" name="ClassificationContentMarkingFooterLocations">
    <vt:lpwstr>Office 佈景主題:8</vt:lpwstr>
  </property>
  <property fmtid="{D5CDD505-2E9C-101B-9397-08002B2CF9AE}" pid="10" name="ClassificationContentMarkingFooterText">
    <vt:lpwstr> AGC Group Internal Use Only </vt:lpwstr>
  </property>
</Properties>
</file>

<file path=docProps/thumbnail.jpeg>
</file>